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73" r:id="rId12"/>
    <p:sldId id="266" r:id="rId13"/>
    <p:sldId id="274" r:id="rId14"/>
    <p:sldId id="272" r:id="rId15"/>
    <p:sldId id="275" r:id="rId16"/>
    <p:sldId id="286" r:id="rId17"/>
    <p:sldId id="276" r:id="rId18"/>
    <p:sldId id="281" r:id="rId19"/>
    <p:sldId id="282" r:id="rId20"/>
    <p:sldId id="283" r:id="rId21"/>
    <p:sldId id="278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E18A-51A3-444C-B4D5-832FD194D6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3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1CDFC-CDE9-47E6-A38E-0D31AB2BCC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50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795F-ACAA-47DF-8159-E078FBBD73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97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655F7-6AB1-4720-B4DB-4789FEE2F2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06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036B-065E-4FEF-AE2A-B6BD70851B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6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5B25-8A02-43DC-B628-A37D490B8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41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515CC-1DE0-4325-B1E3-5FF107694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79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624AC-23C8-494E-84DD-A951CA6057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45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1E40-97F0-401D-B1A5-734FB18A14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4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E99D5-E842-423B-9C63-C09B75BA24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10A4E-B28F-4AA4-8E1D-00B8063AA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52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4745E8-BC1D-440A-A022-771AF9DF97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0" y="4292600"/>
            <a:ext cx="91440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5876925"/>
            <a:ext cx="7848872" cy="769938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Интернет-технологии в образовании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</a:rPr>
              <a:t>Справка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267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052512"/>
            <a:ext cx="9144000" cy="5448321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err="1" smtClean="0">
                <a:solidFill>
                  <a:srgbClr val="333399"/>
                </a:solidFill>
              </a:rPr>
              <a:t>Хо́стинг</a:t>
            </a:r>
            <a:r>
              <a:rPr lang="ru-RU" sz="2800" b="1" dirty="0" smtClean="0">
                <a:solidFill>
                  <a:srgbClr val="333399"/>
                </a:solidFill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</a:rPr>
              <a:t>(</a:t>
            </a:r>
            <a:r>
              <a:rPr lang="ru-RU" sz="2800" b="1" i="1" dirty="0" err="1" smtClean="0">
                <a:solidFill>
                  <a:srgbClr val="333399"/>
                </a:solidFill>
              </a:rPr>
              <a:t>hosting</a:t>
            </a:r>
            <a:r>
              <a:rPr lang="ru-RU" sz="2800" b="1" dirty="0" smtClean="0">
                <a:solidFill>
                  <a:srgbClr val="333399"/>
                </a:solidFill>
              </a:rPr>
              <a:t>) — услуга по предоставлению дискового пространства для физического размещения информации </a:t>
            </a:r>
            <a:r>
              <a:rPr lang="ru-RU" sz="2800" b="1" dirty="0" smtClean="0">
                <a:solidFill>
                  <a:srgbClr val="333399"/>
                </a:solidFill>
              </a:rPr>
              <a:t>на сервере, </a:t>
            </a:r>
            <a:r>
              <a:rPr lang="ru-RU" sz="2800" b="1" dirty="0" smtClean="0">
                <a:solidFill>
                  <a:srgbClr val="333399"/>
                </a:solidFill>
              </a:rPr>
              <a:t>постоянно находящемся в </a:t>
            </a:r>
            <a:r>
              <a:rPr lang="ru-RU" sz="2800" b="1" dirty="0" smtClean="0">
                <a:solidFill>
                  <a:srgbClr val="333399"/>
                </a:solidFill>
              </a:rPr>
              <a:t>сети.</a:t>
            </a:r>
          </a:p>
          <a:p>
            <a:pPr>
              <a:buFontTx/>
              <a:buNone/>
            </a:pPr>
            <a:endParaRPr lang="ru-RU" sz="28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</a:rPr>
              <a:t>Образовательный </a:t>
            </a:r>
            <a:r>
              <a:rPr lang="en-US" sz="3200" dirty="0" smtClean="0">
                <a:solidFill>
                  <a:srgbClr val="FFFFFF"/>
                </a:solidFill>
              </a:rPr>
              <a:t>WEB </a:t>
            </a:r>
            <a:r>
              <a:rPr lang="ru-RU" sz="3200" dirty="0" smtClean="0">
                <a:solidFill>
                  <a:srgbClr val="FFFFFF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267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5721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долговременных курсов.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коррекции курсов.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курсов.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большого количества слушателей</a:t>
            </a:r>
          </a:p>
          <a:p>
            <a:pPr marL="742950" indent="-742950">
              <a:buNone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мотивация к обучению.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большого количества корреспонденции.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 создание и сопровождение курсов.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WEB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5929322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Требования </a:t>
            </a:r>
            <a:r>
              <a:rPr lang="ru-RU" b="1" dirty="0" smtClean="0">
                <a:solidFill>
                  <a:schemeClr val="accent2"/>
                </a:solidFill>
              </a:rPr>
              <a:t>: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chemeClr val="accent2"/>
                </a:solidFill>
              </a:rPr>
              <a:t>Наличие ПК, подключенного к Интернет.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 smtClean="0">
                <a:solidFill>
                  <a:schemeClr val="accent2"/>
                </a:solidFill>
              </a:rPr>
              <a:t>WEB </a:t>
            </a:r>
            <a:r>
              <a:rPr lang="ru-RU" sz="2800" b="1" dirty="0" smtClean="0">
                <a:solidFill>
                  <a:schemeClr val="accent2"/>
                </a:solidFill>
              </a:rPr>
              <a:t>камера.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chemeClr val="accent2"/>
                </a:solidFill>
              </a:rPr>
              <a:t>Микрофон.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chemeClr val="accent2"/>
                </a:solidFill>
              </a:rPr>
              <a:t>Акустические колонки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chemeClr val="accent2"/>
                </a:solidFill>
              </a:rPr>
              <a:t>Программа для организации конференции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VZOchat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Проектор.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Экран.</a:t>
            </a:r>
          </a:p>
          <a:p>
            <a:pPr marL="514350" indent="-51435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824924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1214446" cy="1214446"/>
          </a:xfrm>
          <a:prstGeom prst="rect">
            <a:avLst/>
          </a:prstGeom>
        </p:spPr>
      </p:pic>
      <p:pic>
        <p:nvPicPr>
          <p:cNvPr id="6" name="Рисунок 5" descr="QuickCam_Pro_for_note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071678"/>
            <a:ext cx="714380" cy="1177549"/>
          </a:xfrm>
          <a:prstGeom prst="rect">
            <a:avLst/>
          </a:prstGeom>
        </p:spPr>
      </p:pic>
      <p:pic>
        <p:nvPicPr>
          <p:cNvPr id="7" name="Рисунок 6" descr="DESKTOP_M1600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80" y="928670"/>
            <a:ext cx="2797276" cy="2452684"/>
          </a:xfrm>
          <a:prstGeom prst="rect">
            <a:avLst/>
          </a:prstGeom>
        </p:spPr>
      </p:pic>
      <p:pic>
        <p:nvPicPr>
          <p:cNvPr id="8" name="Рисунок 7" descr="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712" y="3286124"/>
            <a:ext cx="3204006" cy="316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WEB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Рекомендации: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Интернет-соединение использовать высокоскоростное.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WEB </a:t>
            </a:r>
            <a:r>
              <a:rPr lang="ru-RU" sz="2800" b="1" dirty="0" smtClean="0">
                <a:solidFill>
                  <a:srgbClr val="C00000"/>
                </a:solidFill>
              </a:rPr>
              <a:t>камера и микрофон должны быть с удлинителем 3-5 метров.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WEB </a:t>
            </a:r>
            <a:r>
              <a:rPr lang="ru-RU" sz="2800" b="1" dirty="0" smtClean="0">
                <a:solidFill>
                  <a:srgbClr val="C00000"/>
                </a:solidFill>
              </a:rPr>
              <a:t>камера нужна с разрешением 1024*768 (не ниже).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Не рекомендуется использование обычных видеокамер (слишком большой </a:t>
            </a:r>
            <a:r>
              <a:rPr lang="ru-RU" sz="2800" b="1" dirty="0" err="1" smtClean="0">
                <a:solidFill>
                  <a:srgbClr val="C00000"/>
                </a:solidFill>
              </a:rPr>
              <a:t>видеопоток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Микрофон использовать не компьютерный, а профессиональный (качество звука должно быть хорошее).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VZOchat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333399"/>
                </a:solidFill>
              </a:rPr>
              <a:t>VZOchat</a:t>
            </a:r>
            <a:r>
              <a:rPr lang="ru-RU" sz="2800" b="1" dirty="0" smtClean="0">
                <a:solidFill>
                  <a:srgbClr val="333399"/>
                </a:solidFill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</a:rPr>
              <a:t>– </a:t>
            </a:r>
            <a:r>
              <a:rPr lang="ru-RU" sz="2800" b="1" u="sng" dirty="0" smtClean="0">
                <a:solidFill>
                  <a:srgbClr val="333399"/>
                </a:solidFill>
              </a:rPr>
              <a:t>бесплатная</a:t>
            </a:r>
            <a:r>
              <a:rPr lang="ru-RU" sz="2800" b="1" dirty="0" smtClean="0">
                <a:solidFill>
                  <a:srgbClr val="333399"/>
                </a:solidFill>
              </a:rPr>
              <a:t> программа </a:t>
            </a:r>
            <a:r>
              <a:rPr lang="ru-RU" sz="2800" b="1" dirty="0" smtClean="0">
                <a:solidFill>
                  <a:srgbClr val="333399"/>
                </a:solidFill>
              </a:rPr>
              <a:t>для </a:t>
            </a:r>
            <a:r>
              <a:rPr lang="ru-RU" sz="2800" b="1" u="sng" dirty="0" smtClean="0">
                <a:solidFill>
                  <a:srgbClr val="333399"/>
                </a:solidFill>
              </a:rPr>
              <a:t>видео-</a:t>
            </a:r>
            <a:r>
              <a:rPr lang="ru-RU" sz="2800" b="1" dirty="0" smtClean="0">
                <a:solidFill>
                  <a:srgbClr val="333399"/>
                </a:solidFill>
              </a:rPr>
              <a:t>, </a:t>
            </a:r>
            <a:r>
              <a:rPr lang="ru-RU" sz="2800" b="1" u="sng" dirty="0" smtClean="0">
                <a:solidFill>
                  <a:srgbClr val="333399"/>
                </a:solidFill>
              </a:rPr>
              <a:t>аудио</a:t>
            </a:r>
            <a:r>
              <a:rPr lang="ru-RU" sz="2800" b="1" dirty="0" smtClean="0">
                <a:solidFill>
                  <a:srgbClr val="333399"/>
                </a:solidFill>
              </a:rPr>
              <a:t>-общения и передачи </a:t>
            </a:r>
            <a:r>
              <a:rPr lang="ru-RU" sz="2800" b="1" u="sng" dirty="0" smtClean="0">
                <a:solidFill>
                  <a:srgbClr val="333399"/>
                </a:solidFill>
              </a:rPr>
              <a:t>текстовых</a:t>
            </a:r>
            <a:r>
              <a:rPr lang="ru-RU" sz="2800" b="1" dirty="0" smtClean="0">
                <a:solidFill>
                  <a:srgbClr val="333399"/>
                </a:solidFill>
              </a:rPr>
              <a:t> сообщений</a:t>
            </a:r>
            <a:r>
              <a:rPr lang="ru-RU" sz="2800" b="1" dirty="0" smtClean="0">
                <a:solidFill>
                  <a:srgbClr val="333399"/>
                </a:solidFill>
              </a:rPr>
              <a:t>.</a:t>
            </a:r>
            <a:endParaRPr lang="en-US" sz="2800" b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33399"/>
                </a:solidFill>
              </a:rPr>
              <a:t>Высокое </a:t>
            </a:r>
            <a:r>
              <a:rPr lang="ru-RU" sz="2800" b="1" dirty="0" smtClean="0">
                <a:solidFill>
                  <a:srgbClr val="333399"/>
                </a:solidFill>
              </a:rPr>
              <a:t>качество видео даже на слабых каналах </a:t>
            </a:r>
            <a:r>
              <a:rPr lang="ru-RU" sz="2800" b="1" dirty="0" smtClean="0">
                <a:solidFill>
                  <a:srgbClr val="333399"/>
                </a:solidFill>
              </a:rPr>
              <a:t>и </a:t>
            </a:r>
            <a:r>
              <a:rPr lang="ru-RU" sz="2800" b="1" dirty="0" smtClean="0">
                <a:solidFill>
                  <a:srgbClr val="333399"/>
                </a:solidFill>
              </a:rPr>
              <a:t>при использовании камер с низким </a:t>
            </a:r>
            <a:r>
              <a:rPr lang="ru-RU" sz="2800" b="1" dirty="0" smtClean="0">
                <a:solidFill>
                  <a:srgbClr val="333399"/>
                </a:solidFill>
              </a:rPr>
              <a:t>разрешением</a:t>
            </a:r>
            <a:r>
              <a:rPr lang="ru-RU" sz="2800" b="1" dirty="0" smtClean="0">
                <a:solidFill>
                  <a:srgbClr val="333399"/>
                </a:solidFill>
              </a:rPr>
              <a:t>.</a:t>
            </a:r>
            <a:endParaRPr lang="en-US" sz="2800" b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33399"/>
                </a:solidFill>
              </a:rPr>
              <a:t>Возможность </a:t>
            </a:r>
            <a:r>
              <a:rPr lang="ru-RU" sz="2800" b="1" dirty="0" smtClean="0">
                <a:solidFill>
                  <a:srgbClr val="333399"/>
                </a:solidFill>
              </a:rPr>
              <a:t>работать через прокси-серверы и </a:t>
            </a:r>
            <a:r>
              <a:rPr lang="ru-RU" sz="2800" b="1" dirty="0" err="1" smtClean="0">
                <a:solidFill>
                  <a:srgbClr val="333399"/>
                </a:solidFill>
              </a:rPr>
              <a:t>файрволлы</a:t>
            </a:r>
            <a:r>
              <a:rPr lang="ru-RU" sz="2800" b="1" dirty="0" smtClean="0">
                <a:solidFill>
                  <a:srgbClr val="333399"/>
                </a:solidFill>
              </a:rPr>
              <a:t>.</a:t>
            </a:r>
            <a:endParaRPr lang="en-US" sz="2800" b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33399"/>
                </a:solidFill>
              </a:rPr>
              <a:t>Поддержка </a:t>
            </a:r>
            <a:r>
              <a:rPr lang="ru-RU" sz="2800" b="1" dirty="0" smtClean="0">
                <a:solidFill>
                  <a:srgbClr val="333399"/>
                </a:solidFill>
              </a:rPr>
              <a:t>полноэкранного видео.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 </a:t>
            </a:r>
            <a:endParaRPr lang="ru-RU" sz="28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VZOchat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333399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333399"/>
                </a:solidFill>
              </a:rPr>
              <a:t>http</a:t>
            </a:r>
            <a:r>
              <a:rPr lang="en-US" sz="3600" b="1" dirty="0" smtClean="0">
                <a:solidFill>
                  <a:srgbClr val="333399"/>
                </a:solidFill>
              </a:rPr>
              <a:t>://vzochat.com/ru</a:t>
            </a:r>
          </a:p>
          <a:p>
            <a:pPr>
              <a:buNone/>
            </a:pPr>
            <a:endParaRPr lang="ru-RU" sz="2800" b="1" dirty="0">
              <a:solidFill>
                <a:srgbClr val="333399"/>
              </a:solidFill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0173"/>
            <a:ext cx="9144000" cy="3563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WEB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B050"/>
                </a:solidFill>
              </a:rPr>
              <a:t>Обучение происходит в режиме реального времени.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B050"/>
                </a:solidFill>
              </a:rPr>
              <a:t>Слушатели могут находиться в разных учреждениях.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B050"/>
                </a:solidFill>
              </a:rPr>
              <a:t>Есть возможность общения с преподавателем.</a:t>
            </a:r>
          </a:p>
          <a:p>
            <a:pPr>
              <a:buNone/>
            </a:pPr>
            <a:endParaRPr lang="ru-RU" sz="2800" b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Проведение таких занятий как лекции, конференции, семинары.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Наличие качественной </a:t>
            </a:r>
            <a:r>
              <a:rPr lang="ru-RU" sz="2800" b="1" dirty="0" err="1" smtClean="0">
                <a:solidFill>
                  <a:srgbClr val="C00000"/>
                </a:solidFill>
              </a:rPr>
              <a:t>Интернет-линии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Необходимость дополнительного оборудования.</a:t>
            </a:r>
          </a:p>
          <a:p>
            <a:pPr>
              <a:buNone/>
            </a:pPr>
            <a:endParaRPr lang="ru-RU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marL="0" indent="0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Комплексная информационная система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29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rgbClr val="002060"/>
                </a:solidFill>
              </a:rPr>
              <a:t>Net – </a:t>
            </a:r>
            <a:r>
              <a:rPr lang="ru-RU" sz="3600" b="1" u="sng" dirty="0" smtClean="0">
                <a:solidFill>
                  <a:srgbClr val="002060"/>
                </a:solidFill>
              </a:rPr>
              <a:t>школа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333399"/>
                </a:solidFill>
              </a:rPr>
              <a:t>как дистанционная среда образования для школы и не только…</a:t>
            </a:r>
          </a:p>
          <a:p>
            <a:pPr algn="ctr">
              <a:buNone/>
            </a:pPr>
            <a:endParaRPr lang="ru-RU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333399"/>
              </a:solidFill>
            </a:endParaRPr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2143116"/>
            <a:ext cx="9144000" cy="446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533400"/>
            <a:ext cx="3069610" cy="2320925"/>
            <a:chOff x="1008" y="240"/>
            <a:chExt cx="2032" cy="1536"/>
          </a:xfrm>
        </p:grpSpPr>
        <p:graphicFrame>
          <p:nvGraphicFramePr>
            <p:cNvPr id="82947" name="Object 1027"/>
            <p:cNvGraphicFramePr>
              <a:graphicFrameLocks noChangeAspect="1"/>
            </p:cNvGraphicFramePr>
            <p:nvPr/>
          </p:nvGraphicFramePr>
          <p:xfrm>
            <a:off x="1008" y="240"/>
            <a:ext cx="1056" cy="1056"/>
          </p:xfrm>
          <a:graphic>
            <a:graphicData uri="http://schemas.openxmlformats.org/presentationml/2006/ole">
              <p:oleObj spid="_x0000_s1029" name="Flash Movie" r:id="rId3" imgW="1704960" imgH="1704960" progId="Flash.Movie">
                <p:embed/>
              </p:oleObj>
            </a:graphicData>
          </a:graphic>
        </p:graphicFrame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2089" y="672"/>
              <a:ext cx="9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800" b="1" dirty="0">
                  <a:solidFill>
                    <a:srgbClr val="333399"/>
                  </a:solidFill>
                  <a:latin typeface="Tahoma" pitchFamily="34" charset="0"/>
                </a:rPr>
                <a:t>ИНТЕРНЕТ</a:t>
              </a:r>
              <a:endParaRPr lang="en-US" sz="1800" b="1" dirty="0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82949" name="AutoShape 5"/>
            <p:cNvSpPr>
              <a:spLocks noChangeArrowheads="1"/>
            </p:cNvSpPr>
            <p:nvPr/>
          </p:nvSpPr>
          <p:spPr bwMode="auto">
            <a:xfrm rot="2997657">
              <a:off x="1920" y="1104"/>
              <a:ext cx="624" cy="720"/>
            </a:xfrm>
            <a:prstGeom prst="leftArrow">
              <a:avLst>
                <a:gd name="adj1" fmla="val 40389"/>
                <a:gd name="adj2" fmla="val 4204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2951" name="Object 1024"/>
          <p:cNvGraphicFramePr>
            <a:graphicFrameLocks noChangeAspect="1"/>
          </p:cNvGraphicFramePr>
          <p:nvPr/>
        </p:nvGraphicFramePr>
        <p:xfrm>
          <a:off x="5457331" y="2424973"/>
          <a:ext cx="1479446" cy="2438631"/>
        </p:xfrm>
        <a:graphic>
          <a:graphicData uri="http://schemas.openxmlformats.org/presentationml/2006/ole">
            <p:oleObj spid="_x0000_s1026" name="Flash Movie" r:id="rId4" imgW="2171160" imgH="3591000" progId="Flash.Movie">
              <p:embed/>
            </p:oleObj>
          </a:graphicData>
        </a:graphic>
      </p:graphicFrame>
      <p:graphicFrame>
        <p:nvGraphicFramePr>
          <p:cNvPr id="82953" name="Object 1025"/>
          <p:cNvGraphicFramePr>
            <a:graphicFrameLocks noChangeAspect="1"/>
          </p:cNvGraphicFramePr>
          <p:nvPr/>
        </p:nvGraphicFramePr>
        <p:xfrm>
          <a:off x="6872518" y="3213942"/>
          <a:ext cx="703858" cy="1234258"/>
        </p:xfrm>
        <a:graphic>
          <a:graphicData uri="http://schemas.openxmlformats.org/presentationml/2006/ole">
            <p:oleObj spid="_x0000_s1027" name="Flash Movie" r:id="rId5" imgW="2171160" imgH="3591000" progId="Flash.Movie">
              <p:embed/>
            </p:oleObj>
          </a:graphicData>
        </a:graphic>
      </p:graphicFrame>
      <p:graphicFrame>
        <p:nvGraphicFramePr>
          <p:cNvPr id="82954" name="Object 1026"/>
          <p:cNvGraphicFramePr>
            <a:graphicFrameLocks noChangeAspect="1"/>
          </p:cNvGraphicFramePr>
          <p:nvPr/>
        </p:nvGraphicFramePr>
        <p:xfrm>
          <a:off x="7589825" y="3931187"/>
          <a:ext cx="452800" cy="747130"/>
        </p:xfrm>
        <a:graphic>
          <a:graphicData uri="http://schemas.openxmlformats.org/presentationml/2006/ole">
            <p:oleObj spid="_x0000_s1028" name="Flash Movie" r:id="rId6" imgW="2171160" imgH="3591000" progId="Flash.Movie">
              <p:embed/>
            </p:oleObj>
          </a:graphicData>
        </a:graphic>
      </p:graphicFrame>
      <p:sp>
        <p:nvSpPr>
          <p:cNvPr id="82957" name="Arc 13"/>
          <p:cNvSpPr>
            <a:spLocks/>
          </p:cNvSpPr>
          <p:nvPr/>
        </p:nvSpPr>
        <p:spPr bwMode="auto">
          <a:xfrm rot="20332927" flipV="1">
            <a:off x="1707907" y="3716013"/>
            <a:ext cx="1194017" cy="340691"/>
          </a:xfrm>
          <a:custGeom>
            <a:avLst/>
            <a:gdLst>
              <a:gd name="T0" fmla="*/ 799 w 35877"/>
              <a:gd name="T1" fmla="*/ 163 h 21600"/>
              <a:gd name="T2" fmla="*/ 0 w 35877"/>
              <a:gd name="T3" fmla="*/ 61 h 21600"/>
              <a:gd name="T4" fmla="*/ 464 w 35877"/>
              <a:gd name="T5" fmla="*/ 0 h 21600"/>
              <a:gd name="T6" fmla="*/ 0 60000 65536"/>
              <a:gd name="T7" fmla="*/ 0 60000 65536"/>
              <a:gd name="T8" fmla="*/ 0 60000 65536"/>
              <a:gd name="T9" fmla="*/ 0 w 35877"/>
              <a:gd name="T10" fmla="*/ 0 h 21600"/>
              <a:gd name="T11" fmla="*/ 35877 w 358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77" h="21600" fill="none" extrusionOk="0">
                <a:moveTo>
                  <a:pt x="35877" y="15485"/>
                </a:moveTo>
                <a:cubicBezTo>
                  <a:pt x="31844" y="19406"/>
                  <a:pt x="26442" y="21599"/>
                  <a:pt x="20818" y="21600"/>
                </a:cubicBezTo>
                <a:cubicBezTo>
                  <a:pt x="11106" y="21600"/>
                  <a:pt x="2589" y="15118"/>
                  <a:pt x="-1" y="5759"/>
                </a:cubicBezTo>
              </a:path>
              <a:path w="35877" h="21600" stroke="0" extrusionOk="0">
                <a:moveTo>
                  <a:pt x="35877" y="15485"/>
                </a:moveTo>
                <a:cubicBezTo>
                  <a:pt x="31844" y="19406"/>
                  <a:pt x="26442" y="21599"/>
                  <a:pt x="20818" y="21600"/>
                </a:cubicBezTo>
                <a:cubicBezTo>
                  <a:pt x="11106" y="21600"/>
                  <a:pt x="2589" y="15118"/>
                  <a:pt x="-1" y="5759"/>
                </a:cubicBezTo>
                <a:lnTo>
                  <a:pt x="20818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>
              <a:ln>
                <a:solidFill>
                  <a:srgbClr val="000066"/>
                </a:solidFill>
              </a:ln>
              <a:solidFill>
                <a:srgbClr val="333399"/>
              </a:solidFill>
            </a:endParaRPr>
          </a:p>
        </p:txBody>
      </p:sp>
      <p:sp>
        <p:nvSpPr>
          <p:cNvPr id="82958" name="Arc 14"/>
          <p:cNvSpPr>
            <a:spLocks/>
          </p:cNvSpPr>
          <p:nvPr/>
        </p:nvSpPr>
        <p:spPr bwMode="auto">
          <a:xfrm rot="124418" flipV="1">
            <a:off x="4792328" y="3572564"/>
            <a:ext cx="512576" cy="340691"/>
          </a:xfrm>
          <a:custGeom>
            <a:avLst/>
            <a:gdLst>
              <a:gd name="T0" fmla="*/ 343 w 15391"/>
              <a:gd name="T1" fmla="*/ 163 h 21600"/>
              <a:gd name="T2" fmla="*/ 0 w 15391"/>
              <a:gd name="T3" fmla="*/ 228 h 21600"/>
              <a:gd name="T4" fmla="*/ 7 w 15391"/>
              <a:gd name="T5" fmla="*/ 0 h 21600"/>
              <a:gd name="T6" fmla="*/ 0 60000 65536"/>
              <a:gd name="T7" fmla="*/ 0 60000 65536"/>
              <a:gd name="T8" fmla="*/ 0 60000 65536"/>
              <a:gd name="T9" fmla="*/ 0 w 15391"/>
              <a:gd name="T10" fmla="*/ 0 h 21600"/>
              <a:gd name="T11" fmla="*/ 15391 w 153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91" h="21600" fill="none" extrusionOk="0">
                <a:moveTo>
                  <a:pt x="15391" y="15485"/>
                </a:moveTo>
                <a:cubicBezTo>
                  <a:pt x="11358" y="19406"/>
                  <a:pt x="5956" y="21599"/>
                  <a:pt x="332" y="21600"/>
                </a:cubicBezTo>
                <a:cubicBezTo>
                  <a:pt x="221" y="21600"/>
                  <a:pt x="110" y="21599"/>
                  <a:pt x="-1" y="21597"/>
                </a:cubicBezTo>
              </a:path>
              <a:path w="15391" h="21600" stroke="0" extrusionOk="0">
                <a:moveTo>
                  <a:pt x="15391" y="15485"/>
                </a:moveTo>
                <a:cubicBezTo>
                  <a:pt x="11358" y="19406"/>
                  <a:pt x="5956" y="21599"/>
                  <a:pt x="332" y="21600"/>
                </a:cubicBezTo>
                <a:cubicBezTo>
                  <a:pt x="221" y="21600"/>
                  <a:pt x="110" y="21599"/>
                  <a:pt x="-1" y="21597"/>
                </a:cubicBezTo>
                <a:lnTo>
                  <a:pt x="33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9" name="Arc 15"/>
          <p:cNvSpPr>
            <a:spLocks/>
          </p:cNvSpPr>
          <p:nvPr/>
        </p:nvSpPr>
        <p:spPr bwMode="auto">
          <a:xfrm rot="20698910" flipV="1">
            <a:off x="2372911" y="4823259"/>
            <a:ext cx="6312302" cy="1329891"/>
          </a:xfrm>
          <a:custGeom>
            <a:avLst/>
            <a:gdLst>
              <a:gd name="T0" fmla="*/ 0 w 43189"/>
              <a:gd name="T1" fmla="*/ 598 h 31146"/>
              <a:gd name="T2" fmla="*/ 4006 w 43189"/>
              <a:gd name="T3" fmla="*/ 890 h 31146"/>
              <a:gd name="T4" fmla="*/ 2111 w 43189"/>
              <a:gd name="T5" fmla="*/ 617 h 31146"/>
              <a:gd name="T6" fmla="*/ 0 60000 65536"/>
              <a:gd name="T7" fmla="*/ 0 60000 65536"/>
              <a:gd name="T8" fmla="*/ 0 60000 65536"/>
              <a:gd name="T9" fmla="*/ 0 w 43189"/>
              <a:gd name="T10" fmla="*/ 0 h 31146"/>
              <a:gd name="T11" fmla="*/ 43189 w 43189"/>
              <a:gd name="T12" fmla="*/ 31146 h 31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9" h="31146" fill="none" extrusionOk="0">
                <a:moveTo>
                  <a:pt x="-1" y="20913"/>
                </a:moveTo>
                <a:cubicBezTo>
                  <a:pt x="370" y="9257"/>
                  <a:pt x="9926" y="-1"/>
                  <a:pt x="21589" y="0"/>
                </a:cubicBezTo>
                <a:cubicBezTo>
                  <a:pt x="33518" y="0"/>
                  <a:pt x="43189" y="9670"/>
                  <a:pt x="43189" y="21600"/>
                </a:cubicBezTo>
                <a:cubicBezTo>
                  <a:pt x="43189" y="24910"/>
                  <a:pt x="42428" y="28176"/>
                  <a:pt x="40965" y="31146"/>
                </a:cubicBezTo>
              </a:path>
              <a:path w="43189" h="31146" stroke="0" extrusionOk="0">
                <a:moveTo>
                  <a:pt x="-1" y="20913"/>
                </a:moveTo>
                <a:cubicBezTo>
                  <a:pt x="370" y="9257"/>
                  <a:pt x="9926" y="-1"/>
                  <a:pt x="21589" y="0"/>
                </a:cubicBezTo>
                <a:cubicBezTo>
                  <a:pt x="33518" y="0"/>
                  <a:pt x="43189" y="9670"/>
                  <a:pt x="43189" y="21600"/>
                </a:cubicBezTo>
                <a:cubicBezTo>
                  <a:pt x="43189" y="24910"/>
                  <a:pt x="42428" y="28176"/>
                  <a:pt x="40965" y="31146"/>
                </a:cubicBezTo>
                <a:lnTo>
                  <a:pt x="21589" y="2160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0" name="Arc 16"/>
          <p:cNvSpPr>
            <a:spLocks/>
          </p:cNvSpPr>
          <p:nvPr/>
        </p:nvSpPr>
        <p:spPr bwMode="auto">
          <a:xfrm rot="124418">
            <a:off x="6225447" y="4700730"/>
            <a:ext cx="1760391" cy="442301"/>
          </a:xfrm>
          <a:custGeom>
            <a:avLst/>
            <a:gdLst>
              <a:gd name="T0" fmla="*/ 1149 w 42085"/>
              <a:gd name="T1" fmla="*/ 0 h 28211"/>
              <a:gd name="T2" fmla="*/ 0 w 42085"/>
              <a:gd name="T3" fmla="*/ 141 h 28211"/>
              <a:gd name="T4" fmla="*/ 573 w 42085"/>
              <a:gd name="T5" fmla="*/ 69 h 28211"/>
              <a:gd name="T6" fmla="*/ 0 60000 65536"/>
              <a:gd name="T7" fmla="*/ 0 60000 65536"/>
              <a:gd name="T8" fmla="*/ 0 60000 65536"/>
              <a:gd name="T9" fmla="*/ 0 w 42085"/>
              <a:gd name="T10" fmla="*/ 0 h 28211"/>
              <a:gd name="T11" fmla="*/ 42085 w 42085"/>
              <a:gd name="T12" fmla="*/ 28211 h 28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85" h="28211" fill="none" extrusionOk="0">
                <a:moveTo>
                  <a:pt x="41048" y="0"/>
                </a:moveTo>
                <a:cubicBezTo>
                  <a:pt x="41735" y="2136"/>
                  <a:pt x="42085" y="4366"/>
                  <a:pt x="42085" y="6611"/>
                </a:cubicBezTo>
                <a:cubicBezTo>
                  <a:pt x="42085" y="18540"/>
                  <a:pt x="32414" y="28211"/>
                  <a:pt x="20485" y="28211"/>
                </a:cubicBezTo>
                <a:cubicBezTo>
                  <a:pt x="11195" y="28211"/>
                  <a:pt x="2947" y="22272"/>
                  <a:pt x="0" y="13462"/>
                </a:cubicBezTo>
              </a:path>
              <a:path w="42085" h="28211" stroke="0" extrusionOk="0">
                <a:moveTo>
                  <a:pt x="41048" y="0"/>
                </a:moveTo>
                <a:cubicBezTo>
                  <a:pt x="41735" y="2136"/>
                  <a:pt x="42085" y="4366"/>
                  <a:pt x="42085" y="6611"/>
                </a:cubicBezTo>
                <a:cubicBezTo>
                  <a:pt x="42085" y="18540"/>
                  <a:pt x="32414" y="28211"/>
                  <a:pt x="20485" y="28211"/>
                </a:cubicBezTo>
                <a:cubicBezTo>
                  <a:pt x="11195" y="28211"/>
                  <a:pt x="2947" y="22272"/>
                  <a:pt x="0" y="13462"/>
                </a:cubicBezTo>
                <a:lnTo>
                  <a:pt x="20485" y="661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1" name="Arc 17"/>
          <p:cNvSpPr>
            <a:spLocks/>
          </p:cNvSpPr>
          <p:nvPr/>
        </p:nvSpPr>
        <p:spPr bwMode="auto">
          <a:xfrm rot="124418">
            <a:off x="7087710" y="4504982"/>
            <a:ext cx="712824" cy="288392"/>
          </a:xfrm>
          <a:custGeom>
            <a:avLst/>
            <a:gdLst>
              <a:gd name="T0" fmla="*/ 477 w 36659"/>
              <a:gd name="T1" fmla="*/ 152 h 28765"/>
              <a:gd name="T2" fmla="*/ 16 w 36659"/>
              <a:gd name="T3" fmla="*/ 0 h 28765"/>
              <a:gd name="T4" fmla="*/ 281 w 36659"/>
              <a:gd name="T5" fmla="*/ 48 h 28765"/>
              <a:gd name="T6" fmla="*/ 0 60000 65536"/>
              <a:gd name="T7" fmla="*/ 0 60000 65536"/>
              <a:gd name="T8" fmla="*/ 0 60000 65536"/>
              <a:gd name="T9" fmla="*/ 0 w 36659"/>
              <a:gd name="T10" fmla="*/ 0 h 28765"/>
              <a:gd name="T11" fmla="*/ 36659 w 36659"/>
              <a:gd name="T12" fmla="*/ 28765 h 28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59" h="28765" fill="none" extrusionOk="0">
                <a:moveTo>
                  <a:pt x="36659" y="22650"/>
                </a:moveTo>
                <a:cubicBezTo>
                  <a:pt x="32626" y="26571"/>
                  <a:pt x="27224" y="28764"/>
                  <a:pt x="21600" y="28765"/>
                </a:cubicBezTo>
                <a:cubicBezTo>
                  <a:pt x="9670" y="28765"/>
                  <a:pt x="0" y="19094"/>
                  <a:pt x="0" y="7165"/>
                </a:cubicBezTo>
                <a:cubicBezTo>
                  <a:pt x="-1" y="4724"/>
                  <a:pt x="413" y="2302"/>
                  <a:pt x="1222" y="-1"/>
                </a:cubicBezTo>
              </a:path>
              <a:path w="36659" h="28765" stroke="0" extrusionOk="0">
                <a:moveTo>
                  <a:pt x="36659" y="22650"/>
                </a:moveTo>
                <a:cubicBezTo>
                  <a:pt x="32626" y="26571"/>
                  <a:pt x="27224" y="28764"/>
                  <a:pt x="21600" y="28765"/>
                </a:cubicBezTo>
                <a:cubicBezTo>
                  <a:pt x="9670" y="28765"/>
                  <a:pt x="0" y="19094"/>
                  <a:pt x="0" y="7165"/>
                </a:cubicBezTo>
                <a:cubicBezTo>
                  <a:pt x="-1" y="4724"/>
                  <a:pt x="413" y="2302"/>
                  <a:pt x="1222" y="-1"/>
                </a:cubicBezTo>
                <a:lnTo>
                  <a:pt x="21600" y="7165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2" name="Arc 18"/>
          <p:cNvSpPr>
            <a:spLocks/>
          </p:cNvSpPr>
          <p:nvPr/>
        </p:nvSpPr>
        <p:spPr bwMode="auto">
          <a:xfrm rot="20332927">
            <a:off x="4037661" y="5041421"/>
            <a:ext cx="1918796" cy="455749"/>
          </a:xfrm>
          <a:custGeom>
            <a:avLst/>
            <a:gdLst>
              <a:gd name="T0" fmla="*/ 1284 w 39087"/>
              <a:gd name="T1" fmla="*/ 163 h 21600"/>
              <a:gd name="T2" fmla="*/ 0 w 39087"/>
              <a:gd name="T3" fmla="*/ 81 h 21600"/>
              <a:gd name="T4" fmla="*/ 684 w 39087"/>
              <a:gd name="T5" fmla="*/ 0 h 21600"/>
              <a:gd name="T6" fmla="*/ 0 60000 65536"/>
              <a:gd name="T7" fmla="*/ 0 60000 65536"/>
              <a:gd name="T8" fmla="*/ 0 60000 65536"/>
              <a:gd name="T9" fmla="*/ 0 w 39087"/>
              <a:gd name="T10" fmla="*/ 0 h 21600"/>
              <a:gd name="T11" fmla="*/ 39087 w 390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87" h="21600" fill="none" extrusionOk="0">
                <a:moveTo>
                  <a:pt x="39087" y="11524"/>
                </a:moveTo>
                <a:cubicBezTo>
                  <a:pt x="35130" y="17795"/>
                  <a:pt x="28233" y="21599"/>
                  <a:pt x="20818" y="21600"/>
                </a:cubicBezTo>
                <a:cubicBezTo>
                  <a:pt x="11106" y="21600"/>
                  <a:pt x="2589" y="15118"/>
                  <a:pt x="-1" y="5759"/>
                </a:cubicBezTo>
              </a:path>
              <a:path w="39087" h="21600" stroke="0" extrusionOk="0">
                <a:moveTo>
                  <a:pt x="39087" y="11524"/>
                </a:moveTo>
                <a:cubicBezTo>
                  <a:pt x="35130" y="17795"/>
                  <a:pt x="28233" y="21599"/>
                  <a:pt x="20818" y="21600"/>
                </a:cubicBezTo>
                <a:cubicBezTo>
                  <a:pt x="11106" y="21600"/>
                  <a:pt x="2589" y="15118"/>
                  <a:pt x="-1" y="5759"/>
                </a:cubicBezTo>
                <a:lnTo>
                  <a:pt x="20818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3" name="Arc 19"/>
          <p:cNvSpPr>
            <a:spLocks/>
          </p:cNvSpPr>
          <p:nvPr/>
        </p:nvSpPr>
        <p:spPr bwMode="auto">
          <a:xfrm rot="20847542" flipV="1">
            <a:off x="4496438" y="2209800"/>
            <a:ext cx="3721031" cy="1932077"/>
          </a:xfrm>
          <a:custGeom>
            <a:avLst/>
            <a:gdLst>
              <a:gd name="T0" fmla="*/ 2065 w 38898"/>
              <a:gd name="T1" fmla="*/ 0 h 37188"/>
              <a:gd name="T2" fmla="*/ 0 w 38898"/>
              <a:gd name="T3" fmla="*/ 992 h 37188"/>
              <a:gd name="T4" fmla="*/ 1107 w 38898"/>
              <a:gd name="T5" fmla="*/ 542 h 37188"/>
              <a:gd name="T6" fmla="*/ 0 60000 65536"/>
              <a:gd name="T7" fmla="*/ 0 60000 65536"/>
              <a:gd name="T8" fmla="*/ 0 60000 65536"/>
              <a:gd name="T9" fmla="*/ 0 w 38898"/>
              <a:gd name="T10" fmla="*/ 0 h 37188"/>
              <a:gd name="T11" fmla="*/ 38898 w 38898"/>
              <a:gd name="T12" fmla="*/ 37188 h 37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98" h="37188" fill="none" extrusionOk="0">
                <a:moveTo>
                  <a:pt x="32250" y="0"/>
                </a:moveTo>
                <a:cubicBezTo>
                  <a:pt x="36497" y="4073"/>
                  <a:pt x="38898" y="9703"/>
                  <a:pt x="38898" y="15588"/>
                </a:cubicBezTo>
                <a:cubicBezTo>
                  <a:pt x="38898" y="27517"/>
                  <a:pt x="29227" y="37188"/>
                  <a:pt x="17298" y="37188"/>
                </a:cubicBezTo>
                <a:cubicBezTo>
                  <a:pt x="10488" y="37188"/>
                  <a:pt x="4078" y="33977"/>
                  <a:pt x="0" y="28523"/>
                </a:cubicBezTo>
              </a:path>
              <a:path w="38898" h="37188" stroke="0" extrusionOk="0">
                <a:moveTo>
                  <a:pt x="32250" y="0"/>
                </a:moveTo>
                <a:cubicBezTo>
                  <a:pt x="36497" y="4073"/>
                  <a:pt x="38898" y="9703"/>
                  <a:pt x="38898" y="15588"/>
                </a:cubicBezTo>
                <a:cubicBezTo>
                  <a:pt x="38898" y="27517"/>
                  <a:pt x="29227" y="37188"/>
                  <a:pt x="17298" y="37188"/>
                </a:cubicBezTo>
                <a:cubicBezTo>
                  <a:pt x="10488" y="37188"/>
                  <a:pt x="4078" y="33977"/>
                  <a:pt x="0" y="28523"/>
                </a:cubicBezTo>
                <a:lnTo>
                  <a:pt x="17298" y="15588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429124" y="1000108"/>
            <a:ext cx="47148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Школы и домашние пользователи получают доступ в Интернет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и в муниципальный </a:t>
            </a:r>
            <a:r>
              <a:rPr lang="ru-RU" b="1" dirty="0" err="1" smtClean="0">
                <a:solidFill>
                  <a:srgbClr val="002060"/>
                </a:solidFill>
              </a:rPr>
              <a:t>Интранет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Комплексная информационная система</a:t>
            </a:r>
            <a:endParaRPr lang="ru-RU" sz="3200" dirty="0"/>
          </a:p>
        </p:txBody>
      </p:sp>
      <p:pic>
        <p:nvPicPr>
          <p:cNvPr id="22" name="Рисунок 21" descr="SS8508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4286256"/>
            <a:ext cx="2400000" cy="1800000"/>
          </a:xfrm>
          <a:prstGeom prst="rect">
            <a:avLst/>
          </a:prstGeom>
        </p:spPr>
      </p:pic>
      <p:pic>
        <p:nvPicPr>
          <p:cNvPr id="23" name="Рисунок 22" descr="SS8508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488" y="2928934"/>
            <a:ext cx="1500198" cy="11251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153" y="214312"/>
            <a:ext cx="7643833" cy="6130926"/>
            <a:chOff x="283" y="135"/>
            <a:chExt cx="4490" cy="3862"/>
          </a:xfrm>
        </p:grpSpPr>
        <p:sp>
          <p:nvSpPr>
            <p:cNvPr id="8196" name="Text Box 3"/>
            <p:cNvSpPr txBox="1">
              <a:spLocks noChangeArrowheads="1"/>
            </p:cNvSpPr>
            <p:nvPr/>
          </p:nvSpPr>
          <p:spPr bwMode="auto">
            <a:xfrm>
              <a:off x="535" y="135"/>
              <a:ext cx="39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Arial" charset="0"/>
                </a:rPr>
                <a:t>Личный </a:t>
              </a:r>
              <a:r>
                <a:rPr lang="ru-RU" sz="3200" b="1" dirty="0" err="1">
                  <a:solidFill>
                    <a:schemeClr val="bg1"/>
                  </a:solidFill>
                  <a:latin typeface="Arial" charset="0"/>
                </a:rPr>
                <a:t>портфолио</a:t>
              </a:r>
              <a:endParaRPr lang="en-US" sz="3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8194" name="Object 1024"/>
            <p:cNvGraphicFramePr>
              <a:graphicFrameLocks noChangeAspect="1"/>
            </p:cNvGraphicFramePr>
            <p:nvPr/>
          </p:nvGraphicFramePr>
          <p:xfrm>
            <a:off x="283" y="630"/>
            <a:ext cx="4490" cy="3367"/>
          </p:xfrm>
          <a:graphic>
            <a:graphicData uri="http://schemas.openxmlformats.org/presentationml/2006/ole">
              <p:oleObj spid="_x0000_s2050" name="Точечный рисунок" r:id="rId3" imgW="7621064" imgH="5714286" progId="Paint.Picture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Способы организации ДО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7"/>
            <a:ext cx="5760640" cy="144015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Образовательный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WEB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сайт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980727"/>
            <a:ext cx="3096344" cy="23577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04864"/>
            <a:ext cx="2736304" cy="270855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365104"/>
            <a:ext cx="4387278" cy="2160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Прямоуг. 3"/>
          <p:cNvSpPr txBox="1">
            <a:spLocks noChangeArrowheads="1"/>
          </p:cNvSpPr>
          <p:nvPr/>
        </p:nvSpPr>
        <p:spPr bwMode="auto">
          <a:xfrm>
            <a:off x="2915816" y="3068960"/>
            <a:ext cx="5760640" cy="1440159"/>
          </a:xfrm>
          <a:prstGeom prst="leftArrow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WEB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конференция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. 3"/>
          <p:cNvSpPr txBox="1">
            <a:spLocks noChangeArrowheads="1"/>
          </p:cNvSpPr>
          <p:nvPr/>
        </p:nvSpPr>
        <p:spPr bwMode="auto">
          <a:xfrm>
            <a:off x="43206" y="4653135"/>
            <a:ext cx="4672810" cy="1872209"/>
          </a:xfrm>
          <a:prstGeom prst="rightArrow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Комплексная информационная система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689" y="214332"/>
            <a:ext cx="7929563" cy="6072188"/>
            <a:chOff x="585" y="184"/>
            <a:chExt cx="4995" cy="3825"/>
          </a:xfrm>
        </p:grpSpPr>
        <p:sp>
          <p:nvSpPr>
            <p:cNvPr id="9220" name="Text Box 3"/>
            <p:cNvSpPr txBox="1">
              <a:spLocks noChangeArrowheads="1"/>
            </p:cNvSpPr>
            <p:nvPr/>
          </p:nvSpPr>
          <p:spPr bwMode="auto">
            <a:xfrm>
              <a:off x="585" y="184"/>
              <a:ext cx="49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Arial" charset="0"/>
                </a:rPr>
                <a:t>Ведение проектной деятельности</a:t>
              </a:r>
              <a:endParaRPr lang="en-US" sz="3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9218" name="Object 1024"/>
            <p:cNvGraphicFramePr>
              <a:graphicFrameLocks noChangeAspect="1"/>
            </p:cNvGraphicFramePr>
            <p:nvPr/>
          </p:nvGraphicFramePr>
          <p:xfrm>
            <a:off x="657" y="675"/>
            <a:ext cx="4446" cy="3334"/>
          </p:xfrm>
          <a:graphic>
            <a:graphicData uri="http://schemas.openxmlformats.org/presentationml/2006/ole">
              <p:oleObj spid="_x0000_s3074" name="Точечный рисунок" r:id="rId3" imgW="7621064" imgH="5714286" progId="Paint.Picture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marL="0" indent="0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Интеграция учебных курсов, пособий, создание тестов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79727"/>
            <a:ext cx="7072362" cy="54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188" y="214313"/>
            <a:ext cx="7743825" cy="6221413"/>
            <a:chOff x="225" y="135"/>
            <a:chExt cx="4878" cy="3919"/>
          </a:xfrm>
        </p:grpSpPr>
        <p:sp>
          <p:nvSpPr>
            <p:cNvPr id="9220" name="Text Box 3"/>
            <p:cNvSpPr txBox="1">
              <a:spLocks noChangeArrowheads="1"/>
            </p:cNvSpPr>
            <p:nvPr/>
          </p:nvSpPr>
          <p:spPr bwMode="auto">
            <a:xfrm>
              <a:off x="225" y="135"/>
              <a:ext cx="45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>
                  <a:solidFill>
                    <a:schemeClr val="bg1"/>
                  </a:solidFill>
                  <a:latin typeface="Arial" charset="0"/>
                </a:rPr>
                <a:t>Ведение проектной деятельности</a:t>
              </a:r>
              <a:endParaRPr lang="en-US" sz="3200" dirty="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9218" name="Object 1024"/>
            <p:cNvGraphicFramePr>
              <a:graphicFrameLocks noChangeAspect="1"/>
            </p:cNvGraphicFramePr>
            <p:nvPr/>
          </p:nvGraphicFramePr>
          <p:xfrm>
            <a:off x="657" y="720"/>
            <a:ext cx="4446" cy="3334"/>
          </p:xfrm>
          <a:graphic>
            <a:graphicData uri="http://schemas.openxmlformats.org/presentationml/2006/ole">
              <p:oleObj spid="_x0000_s4098" name="Точечный рисунок" r:id="rId3" imgW="7621064" imgH="5714286" progId="Paint.Picture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611438" y="14859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44813" y="16510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" y="177800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99CCFF"/>
                </a:solidFill>
                <a:latin typeface="Arial" charset="0"/>
              </a:rPr>
              <a:t>Архитектура системы</a:t>
            </a:r>
            <a:r>
              <a:rPr lang="ru-RU" sz="2900" dirty="0">
                <a:solidFill>
                  <a:srgbClr val="FBD92D"/>
                </a:solidFill>
                <a:latin typeface="Arial" charset="0"/>
              </a:rPr>
              <a:t> Сетевой Город</a:t>
            </a:r>
            <a:r>
              <a:rPr lang="en-US" sz="2900" dirty="0">
                <a:solidFill>
                  <a:srgbClr val="FBD92D"/>
                </a:solidFill>
                <a:latin typeface="Arial" charset="0"/>
              </a:rPr>
              <a:t>.</a:t>
            </a:r>
            <a:r>
              <a:rPr lang="ru-RU" sz="2900" dirty="0">
                <a:solidFill>
                  <a:srgbClr val="FBD92D"/>
                </a:solidFill>
                <a:latin typeface="Arial" charset="0"/>
              </a:rPr>
              <a:t> </a:t>
            </a:r>
            <a:r>
              <a:rPr lang="ru-RU" sz="2900" dirty="0" smtClean="0">
                <a:solidFill>
                  <a:srgbClr val="FBD92D"/>
                </a:solidFill>
                <a:latin typeface="Arial" charset="0"/>
              </a:rPr>
              <a:t>Образование.</a:t>
            </a:r>
            <a:endParaRPr lang="en-US" sz="2900" dirty="0">
              <a:solidFill>
                <a:srgbClr val="FBD92D"/>
              </a:solidFill>
              <a:latin typeface="Arial" charset="0"/>
            </a:endParaRPr>
          </a:p>
        </p:txBody>
      </p:sp>
      <p:pic>
        <p:nvPicPr>
          <p:cNvPr id="18437" name="Picture 5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28670"/>
            <a:ext cx="81534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00200" y="3048000"/>
            <a:ext cx="1766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Преподаватели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76400" y="4267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Учащиеся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447800" y="5562600"/>
            <a:ext cx="1766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Родители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11638" y="1125538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333399"/>
                </a:solidFill>
                <a:latin typeface="Arial" charset="0"/>
              </a:rPr>
              <a:t>Сервер Управления</a:t>
            </a:r>
            <a:br>
              <a:rPr lang="ru-RU" sz="1600" b="1" dirty="0">
                <a:solidFill>
                  <a:srgbClr val="333399"/>
                </a:solidFill>
                <a:latin typeface="Arial" charset="0"/>
              </a:rPr>
            </a:br>
            <a:r>
              <a:rPr lang="ru-RU" sz="1600" b="1" dirty="0">
                <a:solidFill>
                  <a:srgbClr val="333399"/>
                </a:solidFill>
                <a:latin typeface="Arial" charset="0"/>
              </a:rPr>
              <a:t>образования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rot="-614646">
            <a:off x="3429000" y="1981200"/>
            <a:ext cx="533400" cy="5334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rot="1030052">
            <a:off x="3276600" y="2819400"/>
            <a:ext cx="685800" cy="158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3200400" y="33528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rot="20277407" flipH="1">
            <a:off x="3429000" y="38100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105400" y="2819400"/>
            <a:ext cx="990600" cy="1588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1295400" y="2286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1295400" y="3048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1295400" y="3810000"/>
            <a:ext cx="38100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 rot="-5400000">
            <a:off x="-92075" y="27273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333399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108825" y="1076325"/>
            <a:ext cx="1349375" cy="4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Классный журнал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7086600" y="2006600"/>
            <a:ext cx="1371600" cy="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err="1">
                <a:solidFill>
                  <a:srgbClr val="333399"/>
                </a:solidFill>
                <a:latin typeface="Arial" charset="0"/>
              </a:rPr>
              <a:t>Календарно-тематическиепланы</a:t>
            </a:r>
            <a:endParaRPr lang="ru-RU" sz="14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108825" y="1600200"/>
            <a:ext cx="1730375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Расписание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7164388" y="4929198"/>
            <a:ext cx="1446212" cy="4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Нормативная документация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7231063" y="5643578"/>
            <a:ext cx="1455737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Отчеты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7000892" y="4429132"/>
            <a:ext cx="1557366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" bIns="1080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6248400" y="3657600"/>
            <a:ext cx="1247775" cy="4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База </a:t>
            </a:r>
            <a:br>
              <a:rPr lang="ru-RU" sz="1400" b="1" dirty="0">
                <a:solidFill>
                  <a:srgbClr val="333399"/>
                </a:solidFill>
                <a:latin typeface="Arial" charset="0"/>
              </a:rPr>
            </a:b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данных</a:t>
            </a: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7391400" y="3581400"/>
            <a:ext cx="1295400" cy="6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Почта, форум, объявления</a:t>
            </a: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1600200" y="1676400"/>
            <a:ext cx="1766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Администрация школы</a:t>
            </a:r>
          </a:p>
        </p:txBody>
      </p:sp>
      <p:sp>
        <p:nvSpPr>
          <p:cNvPr id="18460" name="Rectangle 32"/>
          <p:cNvSpPr>
            <a:spLocks noChangeArrowheads="1"/>
          </p:cNvSpPr>
          <p:nvPr/>
        </p:nvSpPr>
        <p:spPr bwMode="auto">
          <a:xfrm>
            <a:off x="4114800" y="4724400"/>
            <a:ext cx="1219200" cy="1524000"/>
          </a:xfrm>
          <a:prstGeom prst="rect">
            <a:avLst/>
          </a:prstGeom>
          <a:gradFill rotWithShape="0">
            <a:gsLst>
              <a:gs pos="0">
                <a:srgbClr val="000070"/>
              </a:gs>
              <a:gs pos="100000">
                <a:srgbClr val="00005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>
            <a:off x="4572000" y="3810000"/>
            <a:ext cx="0" cy="990600"/>
          </a:xfrm>
          <a:prstGeom prst="line">
            <a:avLst/>
          </a:prstGeom>
          <a:noFill/>
          <a:ln w="19050">
            <a:solidFill>
              <a:srgbClr val="FBD92D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8462" name="Picture 33" descr="lap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53000"/>
            <a:ext cx="12033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3" name="Text Box 10"/>
          <p:cNvSpPr txBox="1">
            <a:spLocks noChangeArrowheads="1"/>
          </p:cNvSpPr>
          <p:nvPr/>
        </p:nvSpPr>
        <p:spPr bwMode="auto">
          <a:xfrm>
            <a:off x="2714612" y="6096000"/>
            <a:ext cx="3352800" cy="4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Специалисты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  <a:latin typeface="Arial" charset="0"/>
              </a:rPr>
              <a:t>Управления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Образовательный </a:t>
            </a:r>
            <a:r>
              <a:rPr lang="en-US" sz="3200" dirty="0" smtClean="0">
                <a:solidFill>
                  <a:schemeClr val="bg1"/>
                </a:solidFill>
              </a:rPr>
              <a:t>WEB </a:t>
            </a:r>
            <a:r>
              <a:rPr lang="ru-RU" sz="3200" dirty="0" smtClean="0">
                <a:solidFill>
                  <a:schemeClr val="bg1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2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47260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Требования к пользователям:</a:t>
            </a:r>
          </a:p>
          <a:p>
            <a:pPr marL="514350" indent="-514350">
              <a:buFontTx/>
              <a:buAutoNum type="arabicPeriod"/>
            </a:pPr>
            <a:r>
              <a:rPr lang="ru-RU" b="1" i="1" dirty="0" smtClean="0">
                <a:solidFill>
                  <a:schemeClr val="accent2"/>
                </a:solidFill>
              </a:rPr>
              <a:t>Наличие у </a:t>
            </a:r>
            <a:r>
              <a:rPr lang="ru-RU" b="1" i="1" u="sng" dirty="0" smtClean="0">
                <a:solidFill>
                  <a:schemeClr val="accent2"/>
                </a:solidFill>
              </a:rPr>
              <a:t>каждого</a:t>
            </a:r>
            <a:r>
              <a:rPr lang="ru-RU" b="1" i="1" dirty="0" smtClean="0">
                <a:solidFill>
                  <a:schemeClr val="accent2"/>
                </a:solidFill>
              </a:rPr>
              <a:t> участника обучения  </a:t>
            </a:r>
            <a:r>
              <a:rPr lang="ru-RU" b="1" i="1" u="sng" dirty="0" smtClean="0">
                <a:solidFill>
                  <a:schemeClr val="accent2"/>
                </a:solidFill>
              </a:rPr>
              <a:t>ПК</a:t>
            </a:r>
            <a:r>
              <a:rPr lang="ru-RU" b="1" i="1" dirty="0" smtClean="0">
                <a:solidFill>
                  <a:schemeClr val="accent2"/>
                </a:solidFill>
              </a:rPr>
              <a:t> и </a:t>
            </a:r>
            <a:r>
              <a:rPr lang="ru-RU" b="1" i="1" u="sng" dirty="0" smtClean="0">
                <a:solidFill>
                  <a:schemeClr val="accent2"/>
                </a:solidFill>
              </a:rPr>
              <a:t>подключения</a:t>
            </a:r>
            <a:r>
              <a:rPr lang="ru-RU" b="1" i="1" dirty="0" smtClean="0">
                <a:solidFill>
                  <a:schemeClr val="accent2"/>
                </a:solidFill>
              </a:rPr>
              <a:t> к Интернет.</a:t>
            </a:r>
          </a:p>
          <a:p>
            <a:pPr marL="514350" indent="-514350">
              <a:buFontTx/>
              <a:buAutoNum type="arabicPeriod"/>
            </a:pPr>
            <a:r>
              <a:rPr lang="ru-RU" b="1" i="1" dirty="0" smtClean="0">
                <a:solidFill>
                  <a:schemeClr val="accent2"/>
                </a:solidFill>
              </a:rPr>
              <a:t> Наличие у преподавателя навыков </a:t>
            </a:r>
            <a:r>
              <a:rPr lang="ru-RU" b="1" i="1" u="sng" dirty="0" smtClean="0">
                <a:solidFill>
                  <a:schemeClr val="accent2"/>
                </a:solidFill>
              </a:rPr>
              <a:t>создания</a:t>
            </a:r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WEB </a:t>
            </a:r>
            <a:r>
              <a:rPr lang="ru-RU" b="1" i="1" dirty="0" smtClean="0">
                <a:solidFill>
                  <a:schemeClr val="accent2"/>
                </a:solidFill>
              </a:rPr>
              <a:t>сайтов.</a:t>
            </a:r>
          </a:p>
          <a:p>
            <a:pPr marL="514350" indent="-514350">
              <a:buFontTx/>
              <a:buAutoNum type="arabicPeriod"/>
            </a:pPr>
            <a:r>
              <a:rPr lang="ru-RU" b="1" i="1" dirty="0" smtClean="0">
                <a:solidFill>
                  <a:schemeClr val="accent2"/>
                </a:solidFill>
              </a:rPr>
              <a:t>Умение работать с </a:t>
            </a:r>
            <a:r>
              <a:rPr lang="ru-RU" b="1" i="1" u="sng" dirty="0" smtClean="0">
                <a:solidFill>
                  <a:schemeClr val="accent2"/>
                </a:solidFill>
              </a:rPr>
              <a:t>электронной</a:t>
            </a:r>
            <a:r>
              <a:rPr lang="ru-RU" b="1" i="1" dirty="0" smtClean="0">
                <a:solidFill>
                  <a:schemeClr val="accent2"/>
                </a:solidFill>
              </a:rPr>
              <a:t> почтой.</a:t>
            </a:r>
          </a:p>
          <a:p>
            <a:pPr marL="0" indent="0">
              <a:buNone/>
            </a:pP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>
                <a:solidFill>
                  <a:srgbClr val="FFFFFF"/>
                </a:solidFill>
              </a:rPr>
              <a:t>Образовательный </a:t>
            </a:r>
            <a:r>
              <a:rPr lang="en-US" sz="3200" dirty="0">
                <a:solidFill>
                  <a:srgbClr val="FFFFFF"/>
                </a:solidFill>
              </a:rPr>
              <a:t>WEB </a:t>
            </a:r>
            <a:r>
              <a:rPr lang="ru-RU" sz="3200" dirty="0">
                <a:solidFill>
                  <a:srgbClr val="FFFFFF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147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68863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Контентное содержание: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Статьи по тематики образовательных курсов.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Ссылки на полезные ресурсы в Интернет.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Система регистрации слушателей.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Обратная связь (гостевая, контактная информация, форум).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Файловый архив с заданиями, учебной и методической литературой.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solidFill>
                  <a:schemeClr val="accent2"/>
                </a:solidFill>
              </a:rPr>
              <a:t>Тестовая система для организации самооценки.</a:t>
            </a:r>
          </a:p>
          <a:p>
            <a:pPr marL="514350" indent="-514350">
              <a:buFontTx/>
              <a:buAutoNum type="arabicPeriod"/>
            </a:pP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8928992" cy="647700"/>
          </a:xfrm>
        </p:spPr>
        <p:txBody>
          <a:bodyPr/>
          <a:lstStyle/>
          <a:p>
            <a:r>
              <a:rPr lang="ru-RU" sz="3200" dirty="0">
                <a:solidFill>
                  <a:srgbClr val="FFFFFF"/>
                </a:solidFill>
              </a:rPr>
              <a:t>Образовательный </a:t>
            </a:r>
            <a:r>
              <a:rPr lang="en-US" sz="3200" dirty="0">
                <a:solidFill>
                  <a:srgbClr val="FFFFFF"/>
                </a:solidFill>
              </a:rPr>
              <a:t>WEB </a:t>
            </a:r>
            <a:r>
              <a:rPr lang="ru-RU" sz="3200" dirty="0">
                <a:solidFill>
                  <a:srgbClr val="FFFFFF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171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Программное обеспечение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Конструктор школьных сайтов.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6500858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Конструктор школьных сайтов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195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Для начала работы достаточно 45 минут вводного курса.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Прост в использовании.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Бесплатен для образовательных учреждений.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Позволяет создавать сайты различной тематики (есть шаблоны страниц для создания тестов).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Не требуется знания </a:t>
            </a:r>
            <a:r>
              <a:rPr lang="en-US" dirty="0" smtClean="0">
                <a:solidFill>
                  <a:schemeClr val="accent2"/>
                </a:solidFill>
              </a:rPr>
              <a:t>WEB </a:t>
            </a:r>
            <a:r>
              <a:rPr lang="ru-RU" dirty="0" smtClean="0">
                <a:solidFill>
                  <a:schemeClr val="accent2"/>
                </a:solidFill>
              </a:rPr>
              <a:t>программирования.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</a:rPr>
              <a:t>Образовательный </a:t>
            </a:r>
            <a:r>
              <a:rPr lang="en-US" sz="3200" dirty="0" smtClean="0">
                <a:solidFill>
                  <a:srgbClr val="FFFFFF"/>
                </a:solidFill>
              </a:rPr>
              <a:t>WEB </a:t>
            </a:r>
            <a:r>
              <a:rPr lang="ru-RU" sz="3200" dirty="0" smtClean="0">
                <a:solidFill>
                  <a:srgbClr val="FFFFFF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219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12334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Программное обеспечение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3000" i="1" dirty="0" smtClean="0">
                <a:solidFill>
                  <a:schemeClr val="accent2"/>
                </a:solidFill>
              </a:rPr>
              <a:t>2. Система управления </a:t>
            </a:r>
            <a:r>
              <a:rPr lang="ru-RU" sz="3000" i="1" dirty="0" err="1" smtClean="0">
                <a:solidFill>
                  <a:schemeClr val="accent2"/>
                </a:solidFill>
              </a:rPr>
              <a:t>контентом</a:t>
            </a:r>
            <a:r>
              <a:rPr lang="ru-RU" sz="3000" i="1" dirty="0" smtClean="0">
                <a:solidFill>
                  <a:schemeClr val="accent2"/>
                </a:solidFill>
              </a:rPr>
              <a:t> (</a:t>
            </a:r>
            <a:r>
              <a:rPr lang="en-US" sz="3000" i="1" dirty="0" smtClean="0">
                <a:solidFill>
                  <a:schemeClr val="accent2"/>
                </a:solidFill>
              </a:rPr>
              <a:t>CMS)</a:t>
            </a:r>
            <a:r>
              <a:rPr lang="en-US" sz="3000" i="1" dirty="0" err="1" smtClean="0">
                <a:solidFill>
                  <a:schemeClr val="accent2"/>
                </a:solidFill>
              </a:rPr>
              <a:t>Joomla</a:t>
            </a:r>
            <a:endParaRPr lang="ru-RU" sz="3000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8001056" cy="439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CMS </a:t>
            </a:r>
            <a:r>
              <a:rPr lang="en-US" sz="3200" dirty="0" err="1" smtClean="0">
                <a:solidFill>
                  <a:schemeClr val="bg1"/>
                </a:solidFill>
              </a:rPr>
              <a:t>Joomla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4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Позволяет создавать динамические сайты различного направления.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Имеется большое количество модулей для организации </a:t>
            </a:r>
            <a:r>
              <a:rPr lang="ru-RU" dirty="0" err="1" smtClean="0">
                <a:solidFill>
                  <a:schemeClr val="accent2"/>
                </a:solidFill>
              </a:rPr>
              <a:t>контента</a:t>
            </a:r>
            <a:r>
              <a:rPr lang="ru-RU" dirty="0" smtClean="0">
                <a:solidFill>
                  <a:schemeClr val="accent2"/>
                </a:solidFill>
              </a:rPr>
              <a:t> и управления пользователями.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Есть дистанционные и видео курсы по освоению работы в системе.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Управлять сайтом можно с любого компьютера, подключенного к Интернет.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Бесплатное ПО.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</a:rPr>
              <a:t>Образовательный </a:t>
            </a:r>
            <a:r>
              <a:rPr lang="en-US" sz="3200" dirty="0" smtClean="0">
                <a:solidFill>
                  <a:srgbClr val="FFFFFF"/>
                </a:solidFill>
              </a:rPr>
              <a:t>WEB </a:t>
            </a:r>
            <a:r>
              <a:rPr lang="ru-RU" sz="3200" dirty="0" smtClean="0">
                <a:solidFill>
                  <a:srgbClr val="FFFFFF"/>
                </a:solidFill>
              </a:rPr>
              <a:t>сайт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267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052512"/>
            <a:ext cx="9144000" cy="544832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Регистрация доменного имени в зонах второго уровня (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r>
              <a:rPr lang="en-US" sz="2800" b="1" dirty="0" err="1" smtClean="0">
                <a:solidFill>
                  <a:schemeClr val="accent2"/>
                </a:solidFill>
              </a:rPr>
              <a:t>ru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.net</a:t>
            </a:r>
            <a:r>
              <a:rPr lang="en-US" sz="2800" b="1" dirty="0" smtClean="0">
                <a:solidFill>
                  <a:schemeClr val="accent2"/>
                </a:solidFill>
              </a:rPr>
              <a:t>, .com, .</a:t>
            </a:r>
            <a:r>
              <a:rPr lang="ru-RU" sz="2800" b="1" dirty="0" err="1" smtClean="0">
                <a:solidFill>
                  <a:schemeClr val="accent2"/>
                </a:solidFill>
              </a:rPr>
              <a:t>рф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</a:rPr>
              <a:t>скоро</a:t>
            </a:r>
            <a:r>
              <a:rPr lang="ru-RU" sz="2000" b="1" dirty="0" smtClean="0">
                <a:solidFill>
                  <a:srgbClr val="C00000"/>
                </a:solidFill>
              </a:rPr>
              <a:t>) </a:t>
            </a:r>
            <a:r>
              <a:rPr lang="ru-RU" sz="2800" b="1" dirty="0" smtClean="0">
                <a:solidFill>
                  <a:schemeClr val="accent2"/>
                </a:solidFill>
              </a:rPr>
              <a:t>) и получение бесплатного </a:t>
            </a:r>
            <a:r>
              <a:rPr lang="ru-RU" sz="2800" b="1" dirty="0" smtClean="0">
                <a:solidFill>
                  <a:schemeClr val="accent2"/>
                </a:solidFill>
                <a:hlinkClick r:id="rId2" action="ppaction://hlinksldjump"/>
              </a:rPr>
              <a:t>хостинга</a:t>
            </a:r>
            <a:r>
              <a:rPr lang="ru-RU" sz="2800" b="1" dirty="0" smtClean="0">
                <a:solidFill>
                  <a:schemeClr val="accent2"/>
                </a:solidFill>
              </a:rPr>
              <a:t>: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accent2"/>
                </a:solidFill>
              </a:rPr>
              <a:t>http</a:t>
            </a:r>
            <a:r>
              <a:rPr lang="en-US" sz="4400" b="1" dirty="0" smtClean="0">
                <a:solidFill>
                  <a:schemeClr val="accent2"/>
                </a:solidFill>
              </a:rPr>
              <a:t>://www.edu.nic.ru/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39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255</TotalTime>
  <Words>551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Интернет</vt:lpstr>
      <vt:lpstr>Flash Movie</vt:lpstr>
      <vt:lpstr>Точечный рисунок</vt:lpstr>
      <vt:lpstr>Дистанционное обучение</vt:lpstr>
      <vt:lpstr>Способы организации ДО</vt:lpstr>
      <vt:lpstr>Образовательный WEB сайт</vt:lpstr>
      <vt:lpstr>Образовательный WEB сайт</vt:lpstr>
      <vt:lpstr>Образовательный WEB сайт</vt:lpstr>
      <vt:lpstr>Конструктор школьных сайтов</vt:lpstr>
      <vt:lpstr>Образовательный WEB сайт</vt:lpstr>
      <vt:lpstr>CMS Joomla</vt:lpstr>
      <vt:lpstr>Образовательный WEB сайт</vt:lpstr>
      <vt:lpstr>Справка</vt:lpstr>
      <vt:lpstr>Образовательный WEB сайт</vt:lpstr>
      <vt:lpstr>WEB конференция</vt:lpstr>
      <vt:lpstr>WEB конференция</vt:lpstr>
      <vt:lpstr>VZOchat</vt:lpstr>
      <vt:lpstr>VZOchat</vt:lpstr>
      <vt:lpstr>WEB конференция</vt:lpstr>
      <vt:lpstr>Комплексная информационная система</vt:lpstr>
      <vt:lpstr>Слайд 18</vt:lpstr>
      <vt:lpstr>Слайд 19</vt:lpstr>
      <vt:lpstr>Слайд 20</vt:lpstr>
      <vt:lpstr>Интеграция учебных курсов, пособий, создание тестов</vt:lpstr>
      <vt:lpstr>Слайд 22</vt:lpstr>
      <vt:lpstr>Слайд 23</vt:lpstr>
    </vt:vector>
  </TitlesOfParts>
  <Company>Krokoz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tvm</dc:creator>
  <cp:lastModifiedBy>tvm</cp:lastModifiedBy>
  <cp:revision>27</cp:revision>
  <dcterms:created xsi:type="dcterms:W3CDTF">2009-12-10T17:59:25Z</dcterms:created>
  <dcterms:modified xsi:type="dcterms:W3CDTF">2009-12-10T22:57:42Z</dcterms:modified>
</cp:coreProperties>
</file>