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8" r:id="rId3"/>
    <p:sldId id="259" r:id="rId4"/>
    <p:sldId id="261" r:id="rId5"/>
    <p:sldId id="256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CC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76" autoAdjust="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149F-75FB-4647-92A6-571E853BAA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6CC5B-67D3-466F-9AAA-CBFEF1C9D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36DFB-07CB-4E86-B600-D4D3869ECA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2B99-79A6-43A4-8325-66349C0264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D52E1-CD75-44B9-86A1-13C012557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99E3E-BA5D-44EA-9C46-2C5B20D779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3560-4FEF-4BBC-88D2-23F874AE43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A1DAA-8942-42BC-9F4A-0335B8759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29D22-C8C9-476C-814D-389FD42634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6A286-A273-478D-89E1-405B02984A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BBBAB-B2F0-422C-8CE5-00B983230D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DE4A38-1F12-4556-93B3-0E1A6BC300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r>
              <a: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Определение и свойства алгоритма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</a:rPr>
              <a:t>Происхождение понятия «алгоритм»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71802" y="1142984"/>
            <a:ext cx="582137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В IX веке математик </a:t>
            </a:r>
            <a:r>
              <a:rPr lang="ru-RU" b="1" dirty="0">
                <a:solidFill>
                  <a:srgbClr val="FFFF00"/>
                </a:solidFill>
              </a:rPr>
              <a:t>Мухаммед </a:t>
            </a:r>
            <a:r>
              <a:rPr lang="ru-RU" b="1" dirty="0" err="1">
                <a:solidFill>
                  <a:srgbClr val="FFFF00"/>
                </a:solidFill>
              </a:rPr>
              <a:t>аль-Хорезми</a:t>
            </a:r>
            <a:r>
              <a:rPr lang="ru-RU" dirty="0">
                <a:solidFill>
                  <a:schemeClr val="bg1"/>
                </a:solidFill>
              </a:rPr>
              <a:t> описал правила выполнения четырех арифметических действий в десятичной системе счисления. 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Эти правила были изложены Мухаммедом в книге по математике, изданной в 825 году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Позже в Европе эти приемы назвали </a:t>
            </a:r>
            <a:r>
              <a:rPr lang="ru-RU" b="1" dirty="0">
                <a:solidFill>
                  <a:srgbClr val="FFFF00"/>
                </a:solidFill>
              </a:rPr>
              <a:t>алгоритмами</a:t>
            </a:r>
            <a:r>
              <a:rPr lang="ru-RU" dirty="0">
                <a:solidFill>
                  <a:schemeClr val="bg1"/>
                </a:solidFill>
              </a:rPr>
              <a:t>, от </a:t>
            </a:r>
            <a:r>
              <a:rPr lang="en-US" b="1" dirty="0" err="1">
                <a:solidFill>
                  <a:schemeClr val="bg1"/>
                </a:solidFill>
              </a:rPr>
              <a:t>Algorithmi</a:t>
            </a:r>
            <a:r>
              <a:rPr lang="ru-RU" dirty="0">
                <a:solidFill>
                  <a:schemeClr val="bg1"/>
                </a:solidFill>
              </a:rPr>
              <a:t> – латинского написания имени </a:t>
            </a:r>
            <a:r>
              <a:rPr lang="ru-RU" dirty="0" err="1">
                <a:solidFill>
                  <a:schemeClr val="bg1"/>
                </a:solidFill>
              </a:rPr>
              <a:t>аль-Хорезми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В наше время понятие алгоритма понимается шире, не ограничивается только арифметическими вычислениями.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9750" y="5362575"/>
            <a:ext cx="25193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CC"/>
                </a:solidFill>
              </a:rPr>
              <a:t>Мухаммед </a:t>
            </a:r>
            <a:r>
              <a:rPr lang="ru-RU" sz="1600" dirty="0" err="1">
                <a:solidFill>
                  <a:srgbClr val="FFFFCC"/>
                </a:solidFill>
              </a:rPr>
              <a:t>аль-Хорезми</a:t>
            </a:r>
            <a:endParaRPr lang="ru-RU" sz="1600" dirty="0">
              <a:solidFill>
                <a:srgbClr val="FFFFCC"/>
              </a:solidFill>
            </a:endParaRPr>
          </a:p>
          <a:p>
            <a:pPr algn="ctr"/>
            <a:r>
              <a:rPr lang="ru-RU" sz="1600" dirty="0">
                <a:solidFill>
                  <a:srgbClr val="FFFFCC"/>
                </a:solidFill>
              </a:rPr>
              <a:t>(787-850)</a:t>
            </a:r>
          </a:p>
        </p:txBody>
      </p:sp>
      <p:pic>
        <p:nvPicPr>
          <p:cNvPr id="8" name="Рисунок 7" descr="Ab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71546"/>
            <a:ext cx="2428892" cy="415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</a:rPr>
              <a:t>Исполнитель алгоритма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2492375"/>
            <a:ext cx="8713788" cy="835025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FFFF00"/>
                </a:solidFill>
              </a:rPr>
              <a:t>Игра Боше.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i="1" dirty="0">
                <a:solidFill>
                  <a:schemeClr val="bg1"/>
                </a:solidFill>
              </a:rPr>
              <a:t>Играют двое. Перед ними 21 предмет, допустим, камни (также может быть 11, 16, 26 и т.д.). Игроки берут камни по очереди. За один ход можно взять 1, 2, 3, 4 камня. Проигрывает тот, кто забирает последний камень.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889317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</a:rPr>
              <a:t>Алгоритмом</a:t>
            </a:r>
            <a:r>
              <a:rPr lang="ru-RU" dirty="0">
                <a:solidFill>
                  <a:schemeClr val="bg1"/>
                </a:solidFill>
              </a:rPr>
              <a:t> – это последовательность команд по управлению каким-либо объектом.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</a:rPr>
              <a:t>Исполнитель алгоритма </a:t>
            </a:r>
            <a:r>
              <a:rPr lang="ru-RU" dirty="0">
                <a:solidFill>
                  <a:schemeClr val="bg1"/>
                </a:solidFill>
              </a:rPr>
              <a:t>– это тот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объект, для управления которым составлен алгоритм.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640763" cy="23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</a:rPr>
              <a:t>Выигрышный алгоритм:</a:t>
            </a:r>
          </a:p>
          <a:p>
            <a:pPr marL="457200" indent="-457200">
              <a:spcBef>
                <a:spcPct val="30000"/>
              </a:spcBef>
            </a:pPr>
            <a:r>
              <a:rPr lang="ru-RU" dirty="0" smtClean="0">
                <a:solidFill>
                  <a:srgbClr val="FFFFFF"/>
                </a:solidFill>
              </a:rPr>
              <a:t>Игра </a:t>
            </a:r>
            <a:r>
              <a:rPr lang="ru-RU" dirty="0">
                <a:solidFill>
                  <a:srgbClr val="FFFFFF"/>
                </a:solidFill>
              </a:rPr>
              <a:t>Боше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ru-RU" dirty="0" smtClean="0">
                <a:solidFill>
                  <a:srgbClr val="FFFFFF"/>
                </a:solidFill>
              </a:rPr>
              <a:t>Предоставить </a:t>
            </a:r>
            <a:r>
              <a:rPr lang="ru-RU" dirty="0">
                <a:solidFill>
                  <a:srgbClr val="FFFFFF"/>
                </a:solidFill>
              </a:rPr>
              <a:t>ход сопернику.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ru-RU" dirty="0">
                <a:solidFill>
                  <a:srgbClr val="FFFFFF"/>
                </a:solidFill>
              </a:rPr>
              <a:t>Взять столько камней, чтобы в сумме с предыдущим ходом соперника получилось 5.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ru-RU" dirty="0">
                <a:solidFill>
                  <a:srgbClr val="FFFFFF"/>
                </a:solidFill>
              </a:rPr>
              <a:t>Если остался один камень, то объявить о своём выигрыше, иначе вернуться к выполнению </a:t>
            </a:r>
            <a:r>
              <a:rPr lang="ru-RU" dirty="0" smtClean="0">
                <a:solidFill>
                  <a:srgbClr val="FFFFFF"/>
                </a:solidFill>
              </a:rPr>
              <a:t>пункта 1.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794"/>
          </a:xfrm>
          <a:noFill/>
          <a:ln/>
        </p:spPr>
        <p:txBody>
          <a:bodyPr/>
          <a:lstStyle/>
          <a:p>
            <a:r>
              <a:rPr lang="ru-RU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алгоритма</a:t>
            </a:r>
          </a:p>
        </p:txBody>
      </p:sp>
      <p:grpSp>
        <p:nvGrpSpPr>
          <p:cNvPr id="12315" name="Group 27"/>
          <p:cNvGrpSpPr>
            <a:grpSpLocks/>
          </p:cNvGrpSpPr>
          <p:nvPr/>
        </p:nvGrpSpPr>
        <p:grpSpPr bwMode="auto">
          <a:xfrm>
            <a:off x="0" y="4643446"/>
            <a:ext cx="9144000" cy="1749425"/>
            <a:chOff x="113" y="3216"/>
            <a:chExt cx="5647" cy="1102"/>
          </a:xfrm>
        </p:grpSpPr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13" y="3216"/>
              <a:ext cx="1663" cy="1102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dirty="0">
                  <a:solidFill>
                    <a:srgbClr val="FFFFFF"/>
                  </a:solidFill>
                  <a:latin typeface="Times New Roman" pitchFamily="18" charset="0"/>
                </a:rPr>
                <a:t>Множество команд управления исполнителем называется</a:t>
              </a:r>
              <a:r>
                <a:rPr lang="ru-RU" dirty="0">
                  <a:latin typeface="Times New Roman" pitchFamily="18" charset="0"/>
                </a:rPr>
                <a:t> </a:t>
              </a: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системой команд исполнителя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dirty="0">
                  <a:solidFill>
                    <a:srgbClr val="FFFFFF"/>
                  </a:solidFill>
                  <a:latin typeface="Times New Roman" pitchFamily="18" charset="0"/>
                </a:rPr>
                <a:t>(СКИ)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016" y="3264"/>
              <a:ext cx="960" cy="294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Данные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2016" y="3792"/>
              <a:ext cx="960" cy="294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Алгоритм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3168" y="3264"/>
              <a:ext cx="1392" cy="872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srgbClr val="FFFFFF"/>
                </a:solidFill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Исполнитель</a:t>
              </a:r>
            </a:p>
            <a:p>
              <a:pPr algn="ctr">
                <a:spcBef>
                  <a:spcPct val="50000"/>
                </a:spcBef>
              </a:pPr>
              <a:endParaRPr lang="ru-RU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4800" y="3552"/>
              <a:ext cx="960" cy="294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Результат</a:t>
              </a:r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1776" y="3936"/>
              <a:ext cx="240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2976" y="3456"/>
              <a:ext cx="19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2976" y="3936"/>
              <a:ext cx="19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4560" y="3744"/>
              <a:ext cx="240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0" y="6491312"/>
            <a:ext cx="9144000" cy="366712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FFFFFF"/>
                </a:solidFill>
              </a:rPr>
              <a:t>Только имея полный набор данных, можно решить задачу.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643042" y="2670429"/>
            <a:ext cx="3000395" cy="1615827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Конечность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каждое действие и алгоритм в целом должны иметь возможность завершения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0" y="714356"/>
            <a:ext cx="3000395" cy="1892826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алгоритм должен приводить к правильному результату для всех допустимых входных значениях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143605" y="714356"/>
            <a:ext cx="3000395" cy="1892826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Детерминированность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любое действие должно быть строго и недвусмысленно определено в каждом случае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4786314" y="2670429"/>
            <a:ext cx="3000395" cy="1615827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Дискретность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алгоритм должен состоять из конкретных действий, следующих в определенном порядке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071802" y="813041"/>
            <a:ext cx="3000395" cy="1615827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Массовость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один и тот же алгоритм можно использовать с разными исходными данными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2000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 build="allAtOnce" animBg="1"/>
      <p:bldP spid="23" grpId="0" build="allAtOnce" animBg="1"/>
      <p:bldP spid="24" grpId="0" build="allAtOnce" animBg="1"/>
      <p:bldP spid="25" grpId="0" build="allAtOnce" animBg="1"/>
      <p:bldP spid="26" grpId="0" build="allAtOnce" animBg="1"/>
      <p:bldP spid="2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3468"/>
          </a:xfrm>
          <a:noFill/>
          <a:ln/>
        </p:spPr>
        <p:txBody>
          <a:bodyPr/>
          <a:lstStyle/>
          <a:p>
            <a:r>
              <a:rPr lang="ru-RU" sz="4000" dirty="0">
                <a:solidFill>
                  <a:srgbClr val="FFFF00"/>
                </a:solidFill>
              </a:rPr>
              <a:t>Определение алгоритма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3214686"/>
            <a:ext cx="9144000" cy="1785950"/>
          </a:xfrm>
          <a:prstGeom prst="flowChartAlternateProcess">
            <a:avLst/>
          </a:prstGeom>
          <a:solidFill>
            <a:srgbClr val="3333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Алгоритм</a:t>
            </a:r>
            <a:r>
              <a:rPr lang="ru-RU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–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конечный набор точных и понятных предписаний (правил, инструкций, команд), позволяющих чисто механически </a:t>
            </a:r>
            <a:r>
              <a:rPr lang="ru-RU" sz="2400" dirty="0" smtClean="0">
                <a:solidFill>
                  <a:schemeClr val="bg1"/>
                </a:solidFill>
              </a:rPr>
              <a:t>(формально) решать </a:t>
            </a:r>
            <a:r>
              <a:rPr lang="ru-RU" sz="2400" dirty="0">
                <a:solidFill>
                  <a:schemeClr val="bg1"/>
                </a:solidFill>
              </a:rPr>
              <a:t>любую конкретную задачу из некоторого класса однотипных задач. </a:t>
            </a:r>
          </a:p>
          <a:p>
            <a:pPr algn="ctr"/>
            <a:endParaRPr lang="ru-RU" sz="24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107546"/>
            <a:ext cx="3000395" cy="1892826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алгоритм должен приводить к правильному результату для всех допустимых входных значениях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143605" y="5242173"/>
            <a:ext cx="3000395" cy="1615827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Конечность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каждое действие и алгоритм в целом должны иметь возможность завершения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43605" y="1107546"/>
            <a:ext cx="3000395" cy="1892826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Детерминированность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любое действие должно быть строго и недвусмысленно определено в каждом случае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5242173"/>
            <a:ext cx="3000395" cy="1615827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Дискретность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алгоритм должен состоять из конкретных действий, следующих в определенном порядке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071802" y="1384545"/>
            <a:ext cx="3000395" cy="1615827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Массовость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один и тот же алгоритм можно использовать с разными исходными данными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3468"/>
          </a:xfrm>
          <a:noFill/>
          <a:ln/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Виды алгоритмов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928670"/>
            <a:ext cx="91440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FFC000"/>
                </a:solidFill>
              </a:rPr>
              <a:t>Линейный алгоритм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(описание действий, которые выполняются однократно в заданном порядке).</a:t>
            </a:r>
          </a:p>
          <a:p>
            <a:pPr marL="457200" indent="-457200" algn="just">
              <a:lnSpc>
                <a:spcPct val="90000"/>
              </a:lnSpc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FFC000"/>
                </a:solidFill>
              </a:rPr>
              <a:t>Циклический алгоритм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(описание действий, которые должны повторятся указанное число раз или пока не выполнено задание).</a:t>
            </a:r>
          </a:p>
          <a:p>
            <a:pPr marL="457200" indent="-457200" algn="just">
              <a:lnSpc>
                <a:spcPct val="90000"/>
              </a:lnSpc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FFC000"/>
                </a:solidFill>
              </a:rPr>
              <a:t>Разветвляющий алгоритм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(</a:t>
            </a:r>
            <a:r>
              <a:rPr lang="ru-RU" sz="2400" dirty="0" err="1" smtClean="0">
                <a:solidFill>
                  <a:schemeClr val="bg1"/>
                </a:solidFill>
              </a:rPr>
              <a:t>алгоритм</a:t>
            </a:r>
            <a:r>
              <a:rPr lang="ru-RU" sz="2400" dirty="0" smtClean="0">
                <a:solidFill>
                  <a:schemeClr val="bg1"/>
                </a:solidFill>
              </a:rPr>
              <a:t>, в котором в зависимости от условия выполняется либо одна, либо другая последовательность действий).</a:t>
            </a:r>
          </a:p>
          <a:p>
            <a:pPr marL="457200" indent="-457200" algn="just">
              <a:lnSpc>
                <a:spcPct val="90000"/>
              </a:lnSpc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FFC000"/>
                </a:solidFill>
              </a:rPr>
              <a:t>Вспомогательный алгоритм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(</a:t>
            </a:r>
            <a:r>
              <a:rPr lang="ru-RU" sz="2400" dirty="0" err="1" smtClean="0">
                <a:solidFill>
                  <a:schemeClr val="bg1"/>
                </a:solidFill>
              </a:rPr>
              <a:t>алгоритм</a:t>
            </a:r>
            <a:r>
              <a:rPr lang="ru-RU" sz="2400" dirty="0" smtClean="0">
                <a:solidFill>
                  <a:schemeClr val="bg1"/>
                </a:solidFill>
              </a:rPr>
              <a:t>, который можно использовать в других алгоритмах, указав только его имя).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596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Способы представления алгоритма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7154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В устной форме.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В письменной форме на естественном языке.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В письменной форме на формальном языке.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Для более наглядного представления алгоритма широко используется графическая форма - </a:t>
            </a:r>
            <a:r>
              <a:rPr lang="ru-RU" sz="2800" b="1" dirty="0" smtClean="0">
                <a:solidFill>
                  <a:schemeClr val="bg1"/>
                </a:solidFill>
              </a:rPr>
              <a:t>блок-схема</a:t>
            </a:r>
            <a:r>
              <a:rPr lang="ru-RU" sz="2800" dirty="0" smtClean="0">
                <a:solidFill>
                  <a:schemeClr val="bg1"/>
                </a:solidFill>
              </a:rPr>
              <a:t>, которая составляется из стандартных графических объектов.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4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Язык блок-схем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72613"/>
              </p:ext>
            </p:extLst>
          </p:nvPr>
        </p:nvGraphicFramePr>
        <p:xfrm>
          <a:off x="285720" y="1071546"/>
          <a:ext cx="8572560" cy="5572164"/>
        </p:xfrm>
        <a:graphic>
          <a:graphicData uri="http://schemas.openxmlformats.org/drawingml/2006/table">
            <a:tbl>
              <a:tblPr/>
              <a:tblGrid>
                <a:gridCol w="4286281"/>
                <a:gridCol w="4286279"/>
              </a:tblGrid>
              <a:tr h="920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Narrow" pitchFamily="34" charset="0"/>
                        </a:rPr>
                        <a:t>Вид стандартного графического объекта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Narrow" pitchFamily="34" charset="0"/>
                        </a:rPr>
                        <a:t>Назначение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НАЧАЛО или КОНЕЦ алгоритма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Выполняемое ДЕЙСТВИЕ записывается внутри прямоугольника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УСЛОВИЕ выполнения действий записывается внутри ромба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СЧЕТЧИК кол-во повторов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Ввод данных / Вывод результата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 bwMode="auto">
          <a:xfrm>
            <a:off x="857224" y="2000240"/>
            <a:ext cx="2857520" cy="50006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928662" y="3000372"/>
            <a:ext cx="278608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Ромб 5"/>
          <p:cNvSpPr/>
          <p:nvPr/>
        </p:nvSpPr>
        <p:spPr bwMode="auto">
          <a:xfrm>
            <a:off x="1000100" y="3857628"/>
            <a:ext cx="2786082" cy="642942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Шестиугольник 6"/>
          <p:cNvSpPr/>
          <p:nvPr/>
        </p:nvSpPr>
        <p:spPr bwMode="auto">
          <a:xfrm>
            <a:off x="1000100" y="4786322"/>
            <a:ext cx="2857520" cy="571504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Блок-схема: данные 7"/>
          <p:cNvSpPr/>
          <p:nvPr/>
        </p:nvSpPr>
        <p:spPr bwMode="auto">
          <a:xfrm>
            <a:off x="1001268" y="5643578"/>
            <a:ext cx="2856352" cy="648072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такое алгоритм? 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Приведите примеры алгоритмов.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Какие свойства алгоритмов вы знаете?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Какие виды алгоритмов вы знаете?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Какие способы записи алгоритмов вы знаете?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Что такое исполнитель алгоритмов?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Что такое программа?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6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6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6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cf374b872c151e675564d539a894b326ef844f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551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Times New Roman</vt:lpstr>
      <vt:lpstr>Wingdings</vt:lpstr>
      <vt:lpstr>Оформление по умолчанию</vt:lpstr>
      <vt:lpstr>Определение и свойства алгоритма</vt:lpstr>
      <vt:lpstr>Происхождение понятия «алгоритм»</vt:lpstr>
      <vt:lpstr>Исполнитель алгоритма</vt:lpstr>
      <vt:lpstr>Свойства алгоритма</vt:lpstr>
      <vt:lpstr>Определение алгоритма</vt:lpstr>
      <vt:lpstr>Виды алгоритмов</vt:lpstr>
      <vt:lpstr>Способы представления алгоритма</vt:lpstr>
      <vt:lpstr>Язык блок-схем</vt:lpstr>
      <vt:lpstr>ВОПРОСЫ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</dc:title>
  <dc:creator>Victor</dc:creator>
  <cp:lastModifiedBy>VVV</cp:lastModifiedBy>
  <cp:revision>27</cp:revision>
  <dcterms:created xsi:type="dcterms:W3CDTF">2002-11-12T19:38:30Z</dcterms:created>
  <dcterms:modified xsi:type="dcterms:W3CDTF">2015-02-06T20:52:59Z</dcterms:modified>
</cp:coreProperties>
</file>